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63" r:id="rId2"/>
    <p:sldId id="278" r:id="rId3"/>
    <p:sldId id="281" r:id="rId4"/>
    <p:sldId id="264" r:id="rId5"/>
    <p:sldId id="273" r:id="rId6"/>
    <p:sldId id="274" r:id="rId7"/>
    <p:sldId id="275" r:id="rId8"/>
    <p:sldId id="280" r:id="rId9"/>
    <p:sldId id="265" r:id="rId10"/>
    <p:sldId id="269" r:id="rId11"/>
    <p:sldId id="267" r:id="rId12"/>
    <p:sldId id="268" r:id="rId13"/>
    <p:sldId id="276" r:id="rId14"/>
    <p:sldId id="270" r:id="rId15"/>
    <p:sldId id="271" r:id="rId16"/>
    <p:sldId id="272" r:id="rId17"/>
    <p:sldId id="277"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28"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F43D90-85D0-4A08-B7ED-0B27141FFF63}" type="datetimeFigureOut">
              <a:rPr lang="en-US" smtClean="0"/>
              <a:t>10/3/2012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1A0DE3-B7FF-4588-9156-9F572A68390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January</a:t>
            </a:r>
            <a:r>
              <a:rPr lang="en-US" baseline="0" dirty="0" smtClean="0"/>
              <a:t> 18</a:t>
            </a:r>
            <a:r>
              <a:rPr lang="en-US" baseline="30000" dirty="0" smtClean="0"/>
              <a:t>th</a:t>
            </a:r>
            <a:r>
              <a:rPr lang="en-US" baseline="0" dirty="0" smtClean="0"/>
              <a:t> is when a lot of these problems congealed into thoughts for me. Just to recap what happened on that day…</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threat: that copyright, as a piece of government</a:t>
            </a:r>
            <a:r>
              <a:rPr lang="en-US" baseline="0" dirty="0" smtClean="0"/>
              <a:t> regulation, could become so broad that it limits or even stifles all creative expression. If that happens, copyright would shoot itself in the foot.</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problem didn’t just suddenly arise. Copyright infringement</a:t>
            </a:r>
            <a:r>
              <a:rPr lang="en-US" baseline="0" dirty="0" smtClean="0"/>
              <a:t> is an old problem—remember Napster? Remember when CDs first came out? Or, remember the 19</a:t>
            </a:r>
            <a:r>
              <a:rPr lang="en-US" baseline="30000" dirty="0" smtClean="0"/>
              <a:t>th</a:t>
            </a:r>
            <a:r>
              <a:rPr lang="en-US" baseline="0" dirty="0" smtClean="0"/>
              <a:t> century? Copyright law came into existence because of problems then. And while we still have the same problems today, the fundamentally open nature of the internet has complicated the situation. In the next few slides, we’ll talk more about these two root causes of this current copyright conflict.</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Copyright</a:t>
            </a:r>
            <a:r>
              <a:rPr lang="en-US" baseline="0" dirty="0" smtClean="0"/>
              <a:t> didn’t exist until the printing press took off in the 16</a:t>
            </a:r>
            <a:r>
              <a:rPr lang="en-US" baseline="30000" dirty="0" smtClean="0"/>
              <a:t>th</a:t>
            </a:r>
            <a:r>
              <a:rPr lang="en-US" baseline="0" dirty="0" smtClean="0"/>
              <a:t> century. It really became vital after the patronage system crumbled in late 17</a:t>
            </a:r>
            <a:r>
              <a:rPr lang="en-US" baseline="30000" dirty="0" smtClean="0"/>
              <a:t>th</a:t>
            </a:r>
            <a:r>
              <a:rPr lang="en-US" baseline="0" dirty="0" smtClean="0"/>
              <a:t>-early 18</a:t>
            </a:r>
            <a:r>
              <a:rPr lang="en-US" baseline="30000" dirty="0" smtClean="0"/>
              <a:t>th</a:t>
            </a:r>
            <a:r>
              <a:rPr lang="en-US" baseline="0" dirty="0" smtClean="0"/>
              <a:t> centuries. In earlier times, when documents were hand-copied, the idea of copyright was nonsensical.</a:t>
            </a:r>
          </a:p>
          <a:p>
            <a:r>
              <a:rPr lang="en-US" baseline="0" dirty="0" smtClean="0"/>
              <a:t>Because of more developed culture, arts and letters, Europe developed copyright. U.S. has played catch-up ever since.</a:t>
            </a:r>
          </a:p>
        </p:txBody>
      </p:sp>
      <p:sp>
        <p:nvSpPr>
          <p:cNvPr id="4" name="Slide Number Placeholder 3"/>
          <p:cNvSpPr>
            <a:spLocks noGrp="1"/>
          </p:cNvSpPr>
          <p:nvPr>
            <p:ph type="sldNum" sz="quarter" idx="10"/>
          </p:nvPr>
        </p:nvSpPr>
        <p:spPr/>
        <p:txBody>
          <a:bodyPr/>
          <a:lstStyle/>
          <a:p>
            <a:fld id="{581A0DE3-B7FF-4588-9156-9F572A683904}" type="slidenum">
              <a:rPr lang="en-US" smtClean="0"/>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Copyright</a:t>
            </a:r>
            <a:r>
              <a:rPr lang="en-US" baseline="0" dirty="0" smtClean="0"/>
              <a:t> was built for communications that came from person A’s mind, were recorded, and then were consumed by person B’s mind. If Person B wanted to say something back, a new piece of communication went out. The Web is fundamentally different, as scholar Michele Jackson points out. Person B builds directly on Person A’s work. </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you say</a:t>
            </a:r>
            <a:r>
              <a:rPr lang="en-US" baseline="0" dirty="0" smtClean="0"/>
              <a:t> “So What? That’s just how things are”, here is the difference web communication is making. </a:t>
            </a:r>
            <a:r>
              <a:rPr lang="en-US" dirty="0" smtClean="0"/>
              <a:t>The networked style</a:t>
            </a:r>
            <a:r>
              <a:rPr lang="en-US" baseline="0" dirty="0" smtClean="0"/>
              <a:t> of communication is becoming a powerful tool for the common man. The SOPA/PIPA protests were an example of this new fifth estate in action. </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I say “value” I mean that one</a:t>
            </a:r>
            <a:r>
              <a:rPr lang="en-US" baseline="0" dirty="0" smtClean="0"/>
              <a:t> thing is empowered at the possible expense of another. One entity is given privileges by limiting the other’s.</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Ways to improve the situation, although</a:t>
            </a:r>
            <a:r>
              <a:rPr lang="en-US" baseline="0" dirty="0" smtClean="0"/>
              <a:t> none of them will be quick or easy. The problem may be too complicated for it—and it probably should be too complicated for quick and easy solutions.</a:t>
            </a:r>
            <a:endParaRPr lang="en-US" dirty="0"/>
          </a:p>
        </p:txBody>
      </p:sp>
      <p:sp>
        <p:nvSpPr>
          <p:cNvPr id="4" name="Slide Number Placeholder 3"/>
          <p:cNvSpPr>
            <a:spLocks noGrp="1"/>
          </p:cNvSpPr>
          <p:nvPr>
            <p:ph type="sldNum" sz="quarter" idx="10"/>
          </p:nvPr>
        </p:nvSpPr>
        <p:spPr/>
        <p:txBody>
          <a:bodyPr/>
          <a:lstStyle/>
          <a:p>
            <a:fld id="{581A0DE3-B7FF-4588-9156-9F572A683904}" type="slidenum">
              <a:rPr lang="en-US" smtClean="0"/>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3BAC03A-B064-4594-A138-2F0D7F258E6A}" type="datetimeFigureOut">
              <a:rPr lang="en-US" smtClean="0"/>
              <a:pPr/>
              <a:t>10/3/2012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85FBCEA-1335-4E00-8509-7193B84A126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AC03A-B064-4594-A138-2F0D7F258E6A}"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FBCEA-1335-4E00-8509-7193B84A12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3BAC03A-B064-4594-A138-2F0D7F258E6A}"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FBCEA-1335-4E00-8509-7193B84A126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3BAC03A-B064-4594-A138-2F0D7F258E6A}" type="datetimeFigureOut">
              <a:rPr lang="en-US" smtClean="0"/>
              <a:pPr/>
              <a:t>10/3/2012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FBCEA-1335-4E00-8509-7193B84A126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3BAC03A-B064-4594-A138-2F0D7F258E6A}" type="datetimeFigureOut">
              <a:rPr lang="en-US" smtClean="0"/>
              <a:pPr/>
              <a:t>10/3/2012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85FBCEA-1335-4E00-8509-7193B84A126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3BAC03A-B064-4594-A138-2F0D7F258E6A}"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FBCEA-1335-4E00-8509-7193B84A126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3BAC03A-B064-4594-A138-2F0D7F258E6A}" type="datetimeFigureOut">
              <a:rPr lang="en-US" smtClean="0"/>
              <a:pPr/>
              <a:t>10/3/2012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FBCEA-1335-4E00-8509-7193B84A126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BAC03A-B064-4594-A138-2F0D7F258E6A}" type="datetimeFigureOut">
              <a:rPr lang="en-US" smtClean="0"/>
              <a:pPr/>
              <a:t>10/3/2012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FBCEA-1335-4E00-8509-7193B84A126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AC03A-B064-4594-A138-2F0D7F258E6A}" type="datetimeFigureOut">
              <a:rPr lang="en-US" smtClean="0"/>
              <a:pPr/>
              <a:t>10/3/2012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FBCEA-1335-4E00-8509-7193B84A126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BAC03A-B064-4594-A138-2F0D7F258E6A}"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FBCEA-1335-4E00-8509-7193B84A126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3BAC03A-B064-4594-A138-2F0D7F258E6A}" type="datetimeFigureOut">
              <a:rPr lang="en-US" smtClean="0"/>
              <a:pPr/>
              <a:t>10/3/2012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FBCEA-1335-4E00-8509-7193B84A126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3BAC03A-B064-4594-A138-2F0D7F258E6A}" type="datetimeFigureOut">
              <a:rPr lang="en-US" smtClean="0"/>
              <a:pPr/>
              <a:t>10/3/2012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85FBCEA-1335-4E00-8509-7193B84A126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en-US" dirty="0" smtClean="0"/>
              <a:t>isclaimer</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I’m not an expert, and yet I am. </a:t>
            </a:r>
            <a:r>
              <a:rPr lang="en-US" dirty="0"/>
              <a:t>My knowledge comes from navigating difficult, real-life situations. </a:t>
            </a:r>
            <a:r>
              <a:rPr lang="en-US" dirty="0" smtClean="0"/>
              <a:t>I spend a lot of helping people navigate copyright, and I spend even more time studying </a:t>
            </a:r>
            <a:r>
              <a:rPr lang="en-US" dirty="0" smtClean="0"/>
              <a:t>written communication</a:t>
            </a:r>
            <a:r>
              <a:rPr lang="en-US" dirty="0" smtClean="0"/>
              <a:t>. These are the thoughts and observations I’ve made as I grappled with these problems.</a:t>
            </a:r>
            <a:endParaRPr lang="en-US" dirty="0"/>
          </a:p>
          <a:p>
            <a:pPr marL="0" indent="0">
              <a:buNone/>
            </a:pPr>
            <a:r>
              <a:rPr lang="en-US" dirty="0" smtClean="0"/>
              <a:t>I’m excited to talk with those of you who are </a:t>
            </a:r>
            <a:r>
              <a:rPr lang="en-US" dirty="0" smtClean="0"/>
              <a:t>also </a:t>
            </a:r>
            <a:r>
              <a:rPr lang="en-US" dirty="0" smtClean="0"/>
              <a:t>may be tired of navigating </a:t>
            </a:r>
            <a:r>
              <a:rPr lang="en-US" dirty="0" smtClean="0"/>
              <a:t>these</a:t>
            </a:r>
            <a:r>
              <a:rPr lang="en-US" dirty="0" smtClean="0"/>
              <a:t> </a:t>
            </a:r>
            <a:r>
              <a:rPr lang="en-US" dirty="0" smtClean="0"/>
              <a:t>difficult situations. I also </a:t>
            </a:r>
            <a:r>
              <a:rPr lang="en-US" dirty="0" smtClean="0"/>
              <a:t>hope that </a:t>
            </a:r>
            <a:r>
              <a:rPr lang="en-US" dirty="0" smtClean="0"/>
              <a:t>any </a:t>
            </a:r>
            <a:r>
              <a:rPr lang="en-US" dirty="0" smtClean="0"/>
              <a:t>experts among us will share </a:t>
            </a:r>
            <a:r>
              <a:rPr lang="en-US" dirty="0" smtClean="0"/>
              <a:t>insights from their formal studies and contribute to the dialog.</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Let’s get started.</a:t>
            </a:r>
          </a:p>
        </p:txBody>
      </p:sp>
    </p:spTree>
    <p:extLst>
      <p:ext uri="{BB962C8B-B14F-4D97-AF65-F5344CB8AC3E}">
        <p14:creationId xmlns="" xmlns:p14="http://schemas.microsoft.com/office/powerpoint/2010/main" val="3656017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 </a:t>
            </a:r>
            <a:r>
              <a:rPr lang="en-US" dirty="0" smtClean="0"/>
              <a:t>causes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19</a:t>
            </a:r>
            <a:r>
              <a:rPr lang="en-US" baseline="30000" dirty="0" smtClean="0"/>
              <a:t>th</a:t>
            </a:r>
            <a:r>
              <a:rPr lang="en-US" dirty="0" smtClean="0"/>
              <a:t> century design of copyright</a:t>
            </a:r>
            <a:endParaRPr lang="en-US" dirty="0" smtClean="0"/>
          </a:p>
          <a:p>
            <a:pPr marL="514350" indent="-514350">
              <a:buFont typeface="+mj-lt"/>
              <a:buAutoNum type="arabicPeriod"/>
            </a:pPr>
            <a:r>
              <a:rPr lang="en-US" dirty="0" smtClean="0"/>
              <a:t>Fundamentally open nature of internet</a:t>
            </a:r>
            <a:endParaRPr lang="en-US" dirty="0"/>
          </a:p>
        </p:txBody>
      </p:sp>
    </p:spTree>
    <p:extLst>
      <p:ext uri="{BB962C8B-B14F-4D97-AF65-F5344CB8AC3E}">
        <p14:creationId xmlns="" xmlns:p14="http://schemas.microsoft.com/office/powerpoint/2010/main" val="296608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Copyright</a:t>
            </a:r>
            <a:endParaRPr lang="en-US" dirty="0"/>
          </a:p>
        </p:txBody>
      </p:sp>
      <p:sp>
        <p:nvSpPr>
          <p:cNvPr id="3" name="Content Placeholder 2"/>
          <p:cNvSpPr>
            <a:spLocks noGrp="1"/>
          </p:cNvSpPr>
          <p:nvPr>
            <p:ph sz="quarter" idx="1"/>
          </p:nvPr>
        </p:nvSpPr>
        <p:spPr/>
        <p:txBody>
          <a:bodyPr/>
          <a:lstStyle/>
          <a:p>
            <a:r>
              <a:rPr lang="en-US" dirty="0" smtClean="0"/>
              <a:t>Purpose of copyright is to preserve author’s </a:t>
            </a:r>
            <a:r>
              <a:rPr lang="en-US" dirty="0" smtClean="0"/>
              <a:t>fiscal interests. </a:t>
            </a:r>
            <a:r>
              <a:rPr lang="en-US" dirty="0" smtClean="0"/>
              <a:t>It didn’t exist until </a:t>
            </a:r>
            <a:r>
              <a:rPr lang="en-US" dirty="0" smtClean="0"/>
              <a:t>professional, independent </a:t>
            </a:r>
            <a:r>
              <a:rPr lang="en-US" dirty="0" smtClean="0"/>
              <a:t>authors did.</a:t>
            </a:r>
          </a:p>
          <a:p>
            <a:r>
              <a:rPr lang="en-US" dirty="0" smtClean="0"/>
              <a:t>U.S</a:t>
            </a:r>
            <a:r>
              <a:rPr lang="en-US" dirty="0" smtClean="0"/>
              <a:t>. </a:t>
            </a:r>
            <a:r>
              <a:rPr lang="en-US" dirty="0" smtClean="0"/>
              <a:t>copyright </a:t>
            </a:r>
            <a:r>
              <a:rPr lang="en-US" dirty="0" smtClean="0"/>
              <a:t>began in 19</a:t>
            </a:r>
            <a:r>
              <a:rPr lang="en-US" baseline="30000" dirty="0" smtClean="0"/>
              <a:t>th</a:t>
            </a:r>
            <a:r>
              <a:rPr lang="en-US" dirty="0" smtClean="0"/>
              <a:t> </a:t>
            </a:r>
            <a:r>
              <a:rPr lang="en-US" dirty="0" smtClean="0"/>
              <a:t>century; response </a:t>
            </a:r>
            <a:r>
              <a:rPr lang="en-US" dirty="0" smtClean="0"/>
              <a:t>to pirating of European and British authors</a:t>
            </a:r>
          </a:p>
          <a:p>
            <a:r>
              <a:rPr lang="en-US" dirty="0" smtClean="0"/>
              <a:t>Revisions and expansions through 20</a:t>
            </a:r>
            <a:r>
              <a:rPr lang="en-US" baseline="30000" dirty="0" smtClean="0"/>
              <a:t>th</a:t>
            </a:r>
            <a:r>
              <a:rPr lang="en-US" dirty="0" smtClean="0"/>
              <a:t> century kept pace with global </a:t>
            </a:r>
            <a:r>
              <a:rPr lang="en-US" dirty="0" smtClean="0"/>
              <a:t>standards</a:t>
            </a:r>
            <a:endParaRPr lang="en-US" dirty="0" smtClean="0"/>
          </a:p>
        </p:txBody>
      </p:sp>
    </p:spTree>
    <p:extLst>
      <p:ext uri="{BB962C8B-B14F-4D97-AF65-F5344CB8AC3E}">
        <p14:creationId xmlns="" xmlns:p14="http://schemas.microsoft.com/office/powerpoint/2010/main" val="16089471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web communication</a:t>
            </a:r>
            <a:endParaRPr lang="en-US" dirty="0"/>
          </a:p>
        </p:txBody>
      </p:sp>
      <p:sp>
        <p:nvSpPr>
          <p:cNvPr id="3" name="Content Placeholder 2"/>
          <p:cNvSpPr>
            <a:spLocks noGrp="1"/>
          </p:cNvSpPr>
          <p:nvPr>
            <p:ph sz="quarter" idx="1"/>
          </p:nvPr>
        </p:nvSpPr>
        <p:spPr/>
        <p:txBody>
          <a:bodyPr/>
          <a:lstStyle/>
          <a:p>
            <a:r>
              <a:rPr lang="en-US" dirty="0" smtClean="0"/>
              <a:t>Michele Jackson “Fluidity, Promiscuity, and Mash-Ups: New Concepts for the Study of Mobility and Communication”</a:t>
            </a:r>
          </a:p>
          <a:p>
            <a:pPr lvl="1"/>
            <a:r>
              <a:rPr lang="en-US" dirty="0" smtClean="0"/>
              <a:t>Contrasts traditional, sender-receiver, closed communication loops with mobile, networked transmissions</a:t>
            </a:r>
          </a:p>
          <a:p>
            <a:pPr lvl="1">
              <a:buNone/>
            </a:pPr>
            <a:r>
              <a:rPr lang="en-US" dirty="0" smtClean="0"/>
              <a:t>“removal of information from its particular context is the essential property of mobility 2.0. Information does not so much travel from one place to another, as much as it exists in a fluid state, able to flow freely and to be appreciated simultaneously in multiple and undetermined ways”</a:t>
            </a:r>
            <a:endParaRPr lang="en-US" dirty="0"/>
          </a:p>
        </p:txBody>
      </p:sp>
    </p:spTree>
    <p:extLst>
      <p:ext uri="{BB962C8B-B14F-4D97-AF65-F5344CB8AC3E}">
        <p14:creationId xmlns="" xmlns:p14="http://schemas.microsoft.com/office/powerpoint/2010/main" val="589317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web communication</a:t>
            </a:r>
            <a:endParaRPr lang="en-US" dirty="0"/>
          </a:p>
        </p:txBody>
      </p:sp>
      <p:sp>
        <p:nvSpPr>
          <p:cNvPr id="3" name="Content Placeholder 2"/>
          <p:cNvSpPr>
            <a:spLocks noGrp="1"/>
          </p:cNvSpPr>
          <p:nvPr>
            <p:ph sz="quarter" idx="1"/>
          </p:nvPr>
        </p:nvSpPr>
        <p:spPr/>
        <p:txBody>
          <a:bodyPr/>
          <a:lstStyle/>
          <a:p>
            <a:r>
              <a:rPr lang="en-US" dirty="0" smtClean="0"/>
              <a:t>William H. Dutton “The Fifth Estate Emerging through the Network of Networks”</a:t>
            </a:r>
          </a:p>
          <a:p>
            <a:pPr lvl="1"/>
            <a:r>
              <a:rPr lang="en-US" dirty="0" smtClean="0"/>
              <a:t>The Fifth Estate is a group of networked individuals exercising power alongside the four traditional groups </a:t>
            </a:r>
          </a:p>
          <a:p>
            <a:pPr lvl="1">
              <a:buNone/>
            </a:pPr>
            <a:r>
              <a:rPr lang="en-US" dirty="0" smtClean="0"/>
              <a:t>“The Fifth Estate allows networked individuals to employ the Internet to increase the accountability of the other Estates…it can also be deployed as an alternative source of authority to professional expertise by offering citizens, patients, students, and others alternative sources of information, analysis, and opinion.”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Tensions</a:t>
            </a:r>
            <a:endParaRPr lang="en-US" dirty="0"/>
          </a:p>
        </p:txBody>
      </p:sp>
      <p:sp>
        <p:nvSpPr>
          <p:cNvPr id="4" name="Text Placeholder 3"/>
          <p:cNvSpPr>
            <a:spLocks noGrp="1"/>
          </p:cNvSpPr>
          <p:nvPr>
            <p:ph type="body" idx="1"/>
          </p:nvPr>
        </p:nvSpPr>
        <p:spPr>
          <a:xfrm>
            <a:off x="609600" y="2438400"/>
            <a:ext cx="3733800" cy="574675"/>
          </a:xfrm>
        </p:spPr>
        <p:txBody>
          <a:bodyPr/>
          <a:lstStyle/>
          <a:p>
            <a:r>
              <a:rPr lang="en-US" dirty="0" smtClean="0"/>
              <a:t>COPYRIGHT</a:t>
            </a:r>
            <a:endParaRPr lang="en-US" dirty="0"/>
          </a:p>
        </p:txBody>
      </p:sp>
      <p:sp>
        <p:nvSpPr>
          <p:cNvPr id="5" name="Text Placeholder 4"/>
          <p:cNvSpPr>
            <a:spLocks noGrp="1"/>
          </p:cNvSpPr>
          <p:nvPr>
            <p:ph type="body" sz="half" idx="3"/>
          </p:nvPr>
        </p:nvSpPr>
        <p:spPr>
          <a:xfrm>
            <a:off x="4495800" y="2438400"/>
            <a:ext cx="3733800" cy="574675"/>
          </a:xfrm>
        </p:spPr>
        <p:txBody>
          <a:bodyPr/>
          <a:lstStyle/>
          <a:p>
            <a:r>
              <a:rPr lang="en-US" dirty="0" smtClean="0"/>
              <a:t>INTERNET</a:t>
            </a:r>
            <a:endParaRPr lang="en-US" dirty="0"/>
          </a:p>
        </p:txBody>
      </p:sp>
      <p:sp>
        <p:nvSpPr>
          <p:cNvPr id="3" name="Content Placeholder 2"/>
          <p:cNvSpPr>
            <a:spLocks noGrp="1"/>
          </p:cNvSpPr>
          <p:nvPr>
            <p:ph sz="quarter" idx="2"/>
          </p:nvPr>
        </p:nvSpPr>
        <p:spPr>
          <a:xfrm>
            <a:off x="609600" y="3200400"/>
            <a:ext cx="3733800" cy="2438400"/>
          </a:xfrm>
        </p:spPr>
        <p:txBody>
          <a:bodyPr/>
          <a:lstStyle/>
          <a:p>
            <a:pPr lvl="1"/>
            <a:r>
              <a:rPr lang="en-US" dirty="0" smtClean="0"/>
              <a:t>Copyright keeps one author in control</a:t>
            </a:r>
          </a:p>
          <a:p>
            <a:pPr lvl="1"/>
            <a:r>
              <a:rPr lang="en-US" dirty="0" smtClean="0"/>
              <a:t>Copyright values author above society</a:t>
            </a:r>
            <a:endParaRPr lang="en-US" dirty="0" smtClean="0"/>
          </a:p>
        </p:txBody>
      </p:sp>
      <p:sp>
        <p:nvSpPr>
          <p:cNvPr id="6" name="Content Placeholder 5"/>
          <p:cNvSpPr>
            <a:spLocks noGrp="1"/>
          </p:cNvSpPr>
          <p:nvPr>
            <p:ph sz="quarter" idx="4"/>
          </p:nvPr>
        </p:nvSpPr>
        <p:spPr>
          <a:xfrm>
            <a:off x="4838700" y="3124200"/>
            <a:ext cx="3733800" cy="1981200"/>
          </a:xfrm>
        </p:spPr>
        <p:txBody>
          <a:bodyPr/>
          <a:lstStyle/>
          <a:p>
            <a:pPr marL="342900" lvl="1" indent="-342900"/>
            <a:r>
              <a:rPr lang="en-US" dirty="0" smtClean="0"/>
              <a:t>Internet puts large group in control</a:t>
            </a:r>
          </a:p>
          <a:p>
            <a:pPr marL="342900" lvl="1" indent="-342900"/>
            <a:r>
              <a:rPr lang="en-US" dirty="0" smtClean="0"/>
              <a:t>Internet values society above author</a:t>
            </a:r>
          </a:p>
          <a:p>
            <a:endParaRPr lang="en-US" dirty="0"/>
          </a:p>
        </p:txBody>
      </p:sp>
      <p:sp>
        <p:nvSpPr>
          <p:cNvPr id="7" name="TextBox 6"/>
          <p:cNvSpPr txBox="1"/>
          <p:nvPr/>
        </p:nvSpPr>
        <p:spPr>
          <a:xfrm>
            <a:off x="762000" y="1752094"/>
            <a:ext cx="7467600" cy="461665"/>
          </a:xfrm>
          <a:prstGeom prst="rect">
            <a:avLst/>
          </a:prstGeom>
          <a:noFill/>
        </p:spPr>
        <p:txBody>
          <a:bodyPr wrap="square" rtlCol="0">
            <a:spAutoFit/>
          </a:bodyPr>
          <a:lstStyle/>
          <a:p>
            <a:r>
              <a:rPr lang="en-US" sz="2400" dirty="0" smtClean="0"/>
              <a:t>Possibly overly-broad, definitely simplistic statements</a:t>
            </a:r>
            <a:r>
              <a:rPr lang="en-US" sz="2400" dirty="0" smtClean="0"/>
              <a:t>:</a:t>
            </a:r>
            <a:endParaRPr lang="en-US" sz="2400" dirty="0" smtClean="0"/>
          </a:p>
        </p:txBody>
      </p:sp>
    </p:spTree>
    <p:extLst>
      <p:ext uri="{BB962C8B-B14F-4D97-AF65-F5344CB8AC3E}">
        <p14:creationId xmlns="" xmlns:p14="http://schemas.microsoft.com/office/powerpoint/2010/main" val="3262202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3200"/>
            <a:ext cx="7924800" cy="1143000"/>
          </a:xfrm>
        </p:spPr>
        <p:txBody>
          <a:bodyPr/>
          <a:lstStyle/>
          <a:p>
            <a:pPr algn="ctr"/>
            <a:r>
              <a:rPr lang="en-US" dirty="0" smtClean="0"/>
              <a:t>Is reconciliation possible?</a:t>
            </a:r>
            <a:endParaRPr lang="en-US" dirty="0"/>
          </a:p>
        </p:txBody>
      </p:sp>
    </p:spTree>
    <p:extLst>
      <p:ext uri="{BB962C8B-B14F-4D97-AF65-F5344CB8AC3E}">
        <p14:creationId xmlns="" xmlns:p14="http://schemas.microsoft.com/office/powerpoint/2010/main" val="24496846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changes</a:t>
            </a:r>
            <a:endParaRPr lang="en-US" dirty="0"/>
          </a:p>
        </p:txBody>
      </p:sp>
      <p:sp>
        <p:nvSpPr>
          <p:cNvPr id="3" name="Content Placeholder 2"/>
          <p:cNvSpPr>
            <a:spLocks noGrp="1"/>
          </p:cNvSpPr>
          <p:nvPr>
            <p:ph sz="quarter" idx="1"/>
          </p:nvPr>
        </p:nvSpPr>
        <p:spPr/>
        <p:txBody>
          <a:bodyPr/>
          <a:lstStyle/>
          <a:p>
            <a:r>
              <a:rPr lang="en-US" dirty="0" smtClean="0"/>
              <a:t>Redefine and expand fair use</a:t>
            </a:r>
          </a:p>
          <a:p>
            <a:r>
              <a:rPr lang="en-US" dirty="0" smtClean="0"/>
              <a:t>Build up and promote use of Creative Commons Licenses</a:t>
            </a:r>
          </a:p>
          <a:p>
            <a:r>
              <a:rPr lang="en-US" dirty="0" smtClean="0"/>
              <a:t>Scrap copyright and start fresh? </a:t>
            </a:r>
            <a:endParaRPr lang="en-US" dirty="0" smtClean="0"/>
          </a:p>
          <a:p>
            <a:r>
              <a:rPr lang="en-US" dirty="0" smtClean="0"/>
              <a:t>What ideas do you have?</a:t>
            </a:r>
            <a:endParaRPr lang="en-US" dirty="0"/>
          </a:p>
        </p:txBody>
      </p:sp>
    </p:spTree>
    <p:extLst>
      <p:ext uri="{BB962C8B-B14F-4D97-AF65-F5344CB8AC3E}">
        <p14:creationId xmlns="" xmlns:p14="http://schemas.microsoft.com/office/powerpoint/2010/main" val="1277218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Citations</a:t>
            </a:r>
            <a:endParaRPr lang="en-US" dirty="0"/>
          </a:p>
        </p:txBody>
      </p:sp>
      <p:sp>
        <p:nvSpPr>
          <p:cNvPr id="3" name="Content Placeholder 2"/>
          <p:cNvSpPr>
            <a:spLocks noGrp="1"/>
          </p:cNvSpPr>
          <p:nvPr>
            <p:ph sz="quarter" idx="1"/>
          </p:nvPr>
        </p:nvSpPr>
        <p:spPr/>
        <p:txBody>
          <a:bodyPr/>
          <a:lstStyle/>
          <a:p>
            <a:pPr>
              <a:buNone/>
            </a:pPr>
            <a:r>
              <a:rPr lang="en-US" dirty="0" smtClean="0"/>
              <a:t>Dutton, William H. "The Fifth Estate Emerging through the Network of Networks." </a:t>
            </a:r>
            <a:r>
              <a:rPr lang="en-US" i="1" dirty="0" smtClean="0"/>
              <a:t>Prometheus</a:t>
            </a:r>
            <a:r>
              <a:rPr lang="en-US" dirty="0" smtClean="0"/>
              <a:t> 27.1 (2009): 1-15. </a:t>
            </a:r>
            <a:r>
              <a:rPr lang="en-US" i="1" dirty="0" smtClean="0"/>
              <a:t>Academic Search Complete</a:t>
            </a:r>
            <a:r>
              <a:rPr lang="en-US" dirty="0" smtClean="0"/>
              <a:t>. Web. 10 Feb. 2012. </a:t>
            </a:r>
          </a:p>
          <a:p>
            <a:pPr>
              <a:buNone/>
            </a:pPr>
            <a:endParaRPr lang="en-US" dirty="0" smtClean="0"/>
          </a:p>
          <a:p>
            <a:pPr>
              <a:buNone/>
            </a:pPr>
            <a:r>
              <a:rPr lang="en-US" dirty="0" smtClean="0"/>
              <a:t>Jackson, Michele H. "Fluidity, Promiscuity, and Mash-Ups: New Concepts for the Study of Mobility and Communication." </a:t>
            </a:r>
            <a:r>
              <a:rPr lang="en-US" i="1" dirty="0" smtClean="0"/>
              <a:t>Communication Monographs</a:t>
            </a:r>
            <a:r>
              <a:rPr lang="en-US" dirty="0" smtClean="0"/>
              <a:t> 74.3 (2007): 408-413. </a:t>
            </a:r>
            <a:r>
              <a:rPr lang="en-US" i="1" dirty="0" smtClean="0"/>
              <a:t>Communication &amp; Mass Media Complete</a:t>
            </a:r>
            <a:r>
              <a:rPr lang="en-US" dirty="0" smtClean="0"/>
              <a:t>. Web. 9 Feb. 2012. </a:t>
            </a:r>
          </a:p>
          <a:p>
            <a:pPr>
              <a:buNone/>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86200"/>
            <a:ext cx="6858000" cy="838200"/>
          </a:xfrm>
        </p:spPr>
        <p:txBody>
          <a:bodyPr/>
          <a:lstStyle/>
          <a:p>
            <a:r>
              <a:rPr lang="en-US" dirty="0" smtClean="0"/>
              <a:t>Contact:</a:t>
            </a:r>
            <a:endParaRPr lang="en-US" dirty="0"/>
          </a:p>
        </p:txBody>
      </p:sp>
      <p:sp>
        <p:nvSpPr>
          <p:cNvPr id="3" name="Content Placeholder 2"/>
          <p:cNvSpPr>
            <a:spLocks noGrp="1"/>
          </p:cNvSpPr>
          <p:nvPr>
            <p:ph type="subTitle" idx="1"/>
          </p:nvPr>
        </p:nvSpPr>
        <p:spPr>
          <a:xfrm>
            <a:off x="1219200" y="5029200"/>
            <a:ext cx="6858000" cy="533400"/>
          </a:xfrm>
        </p:spPr>
        <p:txBody>
          <a:bodyPr>
            <a:noAutofit/>
          </a:bodyPr>
          <a:lstStyle/>
          <a:p>
            <a:pPr>
              <a:buNone/>
            </a:pPr>
            <a:r>
              <a:rPr lang="en-US" sz="1800" dirty="0" smtClean="0"/>
              <a:t>Ruth Boeder</a:t>
            </a:r>
          </a:p>
          <a:p>
            <a:pPr>
              <a:buNone/>
            </a:pPr>
            <a:r>
              <a:rPr lang="en-US" sz="1800" dirty="0" smtClean="0"/>
              <a:t>rlboeder@gmail.com</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a:t>
            </a:r>
            <a:endParaRPr lang="en-US" dirty="0"/>
          </a:p>
        </p:txBody>
      </p:sp>
      <p:sp>
        <p:nvSpPr>
          <p:cNvPr id="3" name="Content Placeholder 2"/>
          <p:cNvSpPr>
            <a:spLocks noGrp="1"/>
          </p:cNvSpPr>
          <p:nvPr>
            <p:ph sz="quarter" idx="1"/>
          </p:nvPr>
        </p:nvSpPr>
        <p:spPr/>
        <p:txBody>
          <a:bodyPr/>
          <a:lstStyle/>
          <a:p>
            <a:pPr>
              <a:buNone/>
            </a:pPr>
            <a:r>
              <a:rPr lang="en-US" dirty="0" smtClean="0"/>
              <a:t>I am an American citizen, and my presentation is written about a problem that confronts U.S. citizens. I cannot speak for the copyright situation in other countries. However, I think some of my concerns may be shared by people across the globe.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sz="quarter" idx="1"/>
          </p:nvPr>
        </p:nvSpPr>
        <p:spPr/>
        <p:txBody>
          <a:bodyPr/>
          <a:lstStyle/>
          <a:p>
            <a:r>
              <a:rPr lang="en-US" dirty="0" smtClean="0"/>
              <a:t>Currently</a:t>
            </a:r>
            <a:r>
              <a:rPr lang="en-US" dirty="0" smtClean="0"/>
              <a:t>, most people break this law</a:t>
            </a:r>
          </a:p>
          <a:p>
            <a:pPr lvl="1"/>
            <a:r>
              <a:rPr lang="en-US" dirty="0" smtClean="0"/>
              <a:t>People don’t follow copyright</a:t>
            </a:r>
          </a:p>
          <a:p>
            <a:pPr lvl="1"/>
            <a:r>
              <a:rPr lang="en-US" dirty="0" smtClean="0"/>
              <a:t>People don’t </a:t>
            </a:r>
            <a:r>
              <a:rPr lang="en-US" i="1" dirty="0" smtClean="0"/>
              <a:t>want</a:t>
            </a:r>
            <a:r>
              <a:rPr lang="en-US" dirty="0" smtClean="0"/>
              <a:t> to learn how to </a:t>
            </a:r>
          </a:p>
          <a:p>
            <a:pPr lvl="1"/>
            <a:r>
              <a:rPr lang="en-US" dirty="0" smtClean="0"/>
              <a:t>People don’t see importance of copyright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t>
            </a:r>
            <a:r>
              <a:rPr lang="en-US" dirty="0" smtClean="0"/>
              <a:t>m</a:t>
            </a:r>
            <a:r>
              <a:rPr lang="en-US" dirty="0" smtClean="0"/>
              <a:t>emory</a:t>
            </a:r>
            <a:endParaRPr lang="en-US" dirty="0"/>
          </a:p>
        </p:txBody>
      </p:sp>
      <p:sp>
        <p:nvSpPr>
          <p:cNvPr id="3" name="Content Placeholder 2"/>
          <p:cNvSpPr>
            <a:spLocks noGrp="1"/>
          </p:cNvSpPr>
          <p:nvPr>
            <p:ph sz="quarter" idx="1"/>
          </p:nvPr>
        </p:nvSpPr>
        <p:spPr/>
        <p:txBody>
          <a:bodyPr/>
          <a:lstStyle/>
          <a:p>
            <a:r>
              <a:rPr lang="en-US" dirty="0" smtClean="0"/>
              <a:t>“The Stop Online Piracy Act,” or SOPA</a:t>
            </a:r>
          </a:p>
          <a:p>
            <a:r>
              <a:rPr lang="en-US" dirty="0" smtClean="0"/>
              <a:t>“The Preventing Real Online Threats to Economic Creativity and Theft of Intellectual Property Act of 2011,” or PIPA</a:t>
            </a:r>
          </a:p>
          <a:p>
            <a:r>
              <a:rPr lang="en-US" dirty="0" smtClean="0"/>
              <a:t>Millions of Americans told Congressional representatives to vote against </a:t>
            </a:r>
            <a:r>
              <a:rPr lang="en-US" dirty="0" smtClean="0"/>
              <a:t>them—and they listened!</a:t>
            </a:r>
            <a:endParaRPr lang="en-US" dirty="0" smtClean="0"/>
          </a:p>
        </p:txBody>
      </p:sp>
    </p:spTree>
    <p:extLst>
      <p:ext uri="{BB962C8B-B14F-4D97-AF65-F5344CB8AC3E}">
        <p14:creationId xmlns="" xmlns:p14="http://schemas.microsoft.com/office/powerpoint/2010/main" val="3082778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That’s how we got this</a:t>
            </a:r>
            <a:endParaRPr lang="en-US" dirty="0"/>
          </a:p>
        </p:txBody>
      </p:sp>
      <p:pic>
        <p:nvPicPr>
          <p:cNvPr id="5" name="Picture Placeholder 4" descr="STOP.SOPA.jpg"/>
          <p:cNvPicPr>
            <a:picLocks noGrp="1" noChangeAspect="1"/>
          </p:cNvPicPr>
          <p:nvPr>
            <p:ph sz="quarter" idx="1"/>
          </p:nvPr>
        </p:nvPicPr>
        <p:blipFill>
          <a:blip r:embed="rId2" cstate="print"/>
          <a:stretch>
            <a:fillRect/>
          </a:stretch>
        </p:blipFill>
        <p:spPr>
          <a:xfrm>
            <a:off x="1280160" y="1630362"/>
            <a:ext cx="6583680" cy="4114800"/>
          </a:xfrm>
          <a:ln w="12700">
            <a:solidFill>
              <a:schemeClr val="tx1"/>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this</a:t>
            </a:r>
            <a:endParaRPr lang="en-US" dirty="0"/>
          </a:p>
        </p:txBody>
      </p:sp>
      <p:pic>
        <p:nvPicPr>
          <p:cNvPr id="4" name="Content Placeholder 3" descr="SOPA.WikipediaSite.jpg"/>
          <p:cNvPicPr>
            <a:picLocks noGrp="1" noChangeAspect="1"/>
          </p:cNvPicPr>
          <p:nvPr>
            <p:ph sz="quarter" idx="1"/>
          </p:nvPr>
        </p:nvPicPr>
        <p:blipFill>
          <a:blip r:embed="rId2" cstate="print"/>
          <a:stretch>
            <a:fillRect/>
          </a:stretch>
        </p:blipFill>
        <p:spPr>
          <a:xfrm>
            <a:off x="1280160" y="1630362"/>
            <a:ext cx="6583680" cy="4114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also this</a:t>
            </a:r>
            <a:endParaRPr lang="en-US" dirty="0"/>
          </a:p>
        </p:txBody>
      </p:sp>
      <p:pic>
        <p:nvPicPr>
          <p:cNvPr id="4" name="Content Placeholder 3" descr="SOPA.TwitterSite.jpg"/>
          <p:cNvPicPr>
            <a:picLocks noGrp="1" noChangeAspect="1"/>
          </p:cNvPicPr>
          <p:nvPr>
            <p:ph sz="quarter" idx="1"/>
          </p:nvPr>
        </p:nvPicPr>
        <p:blipFill>
          <a:blip r:embed="rId2" cstate="print"/>
          <a:stretch>
            <a:fillRect/>
          </a:stretch>
        </p:blipFill>
        <p:spPr>
          <a:xfrm>
            <a:off x="1280160" y="1630362"/>
            <a:ext cx="6583680" cy="4114800"/>
          </a:xfrm>
          <a:ln w="12700">
            <a:solidFill>
              <a:schemeClr val="tx1"/>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participate?</a:t>
            </a:r>
            <a:endParaRPr lang="en-US" dirty="0"/>
          </a:p>
        </p:txBody>
      </p:sp>
      <p:sp>
        <p:nvSpPr>
          <p:cNvPr id="3" name="Content Placeholder 2"/>
          <p:cNvSpPr>
            <a:spLocks noGrp="1"/>
          </p:cNvSpPr>
          <p:nvPr>
            <p:ph sz="quarter" idx="1"/>
          </p:nvPr>
        </p:nvSpPr>
        <p:spPr/>
        <p:txBody>
          <a:bodyPr/>
          <a:lstStyle/>
          <a:p>
            <a:r>
              <a:rPr lang="en-US" dirty="0" smtClean="0"/>
              <a:t>Were you part of the Jan. 18 SOPA/PIPA protest? Answer the poll:</a:t>
            </a:r>
          </a:p>
          <a:p>
            <a:pPr lvl="1"/>
            <a:r>
              <a:rPr lang="en-US" dirty="0" smtClean="0"/>
              <a:t>Yes</a:t>
            </a:r>
          </a:p>
          <a:p>
            <a:pPr lvl="1"/>
            <a:r>
              <a:rPr lang="en-US" dirty="0" smtClean="0"/>
              <a:t>No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was </a:t>
            </a:r>
            <a:r>
              <a:rPr lang="en-US" dirty="0" smtClean="0"/>
              <a:t>the </a:t>
            </a:r>
            <a:r>
              <a:rPr lang="en-US" dirty="0" smtClean="0"/>
              <a:t>big deal?</a:t>
            </a:r>
            <a:endParaRPr lang="en-US" dirty="0"/>
          </a:p>
        </p:txBody>
      </p:sp>
      <p:sp>
        <p:nvSpPr>
          <p:cNvPr id="3" name="Content Placeholder 2"/>
          <p:cNvSpPr>
            <a:spLocks noGrp="1"/>
          </p:cNvSpPr>
          <p:nvPr>
            <p:ph sz="quarter" idx="1"/>
          </p:nvPr>
        </p:nvSpPr>
        <p:spPr/>
        <p:txBody>
          <a:bodyPr>
            <a:normAutofit/>
          </a:bodyPr>
          <a:lstStyle/>
          <a:p>
            <a:r>
              <a:rPr lang="en-US" dirty="0" smtClean="0"/>
              <a:t>Copyright holders (usually media corporations) would have been given power to not just sue alleged pirates, but also to </a:t>
            </a:r>
          </a:p>
          <a:p>
            <a:pPr lvl="1"/>
            <a:r>
              <a:rPr lang="en-US" dirty="0" smtClean="0"/>
              <a:t>enlist the government to remove revenue sources from websites associated with pirating </a:t>
            </a:r>
          </a:p>
          <a:p>
            <a:pPr lvl="1"/>
            <a:r>
              <a:rPr lang="en-US" dirty="0" smtClean="0"/>
              <a:t>prevent search traffic from discovering such websites</a:t>
            </a:r>
          </a:p>
          <a:p>
            <a:pPr lvl="1"/>
            <a:r>
              <a:rPr lang="en-US" dirty="0" smtClean="0"/>
              <a:t>destroy the website’s web address</a:t>
            </a:r>
          </a:p>
          <a:p>
            <a:r>
              <a:rPr lang="en-US" dirty="0" smtClean="0"/>
              <a:t>These </a:t>
            </a:r>
            <a:r>
              <a:rPr lang="en-US" dirty="0" smtClean="0"/>
              <a:t>broad powers of policing would most likely have greatly redacted the amount and fundamentally changed the kind of conversation on the Internet</a:t>
            </a:r>
          </a:p>
          <a:p>
            <a:r>
              <a:rPr lang="en-US" dirty="0" smtClean="0"/>
              <a:t>Lawyers might call this a “chilling effect”</a:t>
            </a:r>
          </a:p>
        </p:txBody>
      </p:sp>
    </p:spTree>
    <p:extLst>
      <p:ext uri="{BB962C8B-B14F-4D97-AF65-F5344CB8AC3E}">
        <p14:creationId xmlns="" xmlns:p14="http://schemas.microsoft.com/office/powerpoint/2010/main" val="794044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1203</TotalTime>
  <Words>1122</Words>
  <Application>Microsoft Office PowerPoint</Application>
  <PresentationFormat>On-screen Show (4:3)</PresentationFormat>
  <Paragraphs>85</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Disclaimer</vt:lpstr>
      <vt:lpstr>Caveat</vt:lpstr>
      <vt:lpstr>Problem</vt:lpstr>
      <vt:lpstr>Recent memory</vt:lpstr>
      <vt:lpstr>That’s how we got this</vt:lpstr>
      <vt:lpstr>And this</vt:lpstr>
      <vt:lpstr>And also this</vt:lpstr>
      <vt:lpstr>Did you participate?</vt:lpstr>
      <vt:lpstr>What was the big deal?</vt:lpstr>
      <vt:lpstr>Root causes</vt:lpstr>
      <vt:lpstr>Timeline of Copyright</vt:lpstr>
      <vt:lpstr>Nature of web communication</vt:lpstr>
      <vt:lpstr>Importance of web communication</vt:lpstr>
      <vt:lpstr>Tensions</vt:lpstr>
      <vt:lpstr>Is reconciliation possible?</vt:lpstr>
      <vt:lpstr>Possible changes</vt:lpstr>
      <vt:lpstr>Citations</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Ruth L Boeder</dc:creator>
  <cp:lastModifiedBy>Content Editor</cp:lastModifiedBy>
  <cp:revision>117</cp:revision>
  <dcterms:created xsi:type="dcterms:W3CDTF">2012-03-06T17:41:33Z</dcterms:created>
  <dcterms:modified xsi:type="dcterms:W3CDTF">2012-10-04T13:47:59Z</dcterms:modified>
</cp:coreProperties>
</file>